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10/20/2017</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a:latin typeface="Bradley Hand ITC" panose="03070402050302030203" pitchFamily="66" charset="0"/>
              </a:rPr>
              <a:t>Fahrenheit 451</a:t>
            </a:r>
          </a:p>
        </p:txBody>
      </p:sp>
      <p:sp>
        <p:nvSpPr>
          <p:cNvPr id="3" name="Subtitle 2"/>
          <p:cNvSpPr>
            <a:spLocks noGrp="1"/>
          </p:cNvSpPr>
          <p:nvPr>
            <p:ph type="subTitle" idx="1"/>
          </p:nvPr>
        </p:nvSpPr>
        <p:spPr/>
        <p:txBody>
          <a:bodyPr>
            <a:normAutofit/>
          </a:bodyPr>
          <a:lstStyle/>
          <a:p>
            <a:r>
              <a:rPr lang="en-US" sz="3600">
                <a:latin typeface="Bradley Hand ITC" panose="03070402050302030203" pitchFamily="66" charset="0"/>
              </a:rPr>
              <a:t>By Ray </a:t>
            </a:r>
            <a:r>
              <a:rPr lang="en-US" sz="3600" err="1">
                <a:latin typeface="Bradley Hand ITC" panose="03070402050302030203" pitchFamily="66" charset="0"/>
              </a:rPr>
              <a:t>bradburY</a:t>
            </a:r>
            <a:r>
              <a:rPr lang="en-US" sz="3600">
                <a:latin typeface="Bradley Hand ITC" panose="03070402050302030203" pitchFamily="66" charset="0"/>
              </a:rPr>
              <a:t> </a:t>
            </a:r>
            <a:endParaRPr lang="en-US" sz="3600">
              <a:latin typeface=" Bradley Hand ITC"/>
            </a:endParaRPr>
          </a:p>
        </p:txBody>
      </p:sp>
    </p:spTree>
    <p:extLst>
      <p:ext uri="{BB962C8B-B14F-4D97-AF65-F5344CB8AC3E}">
        <p14:creationId xmlns:p14="http://schemas.microsoft.com/office/powerpoint/2010/main" val="2491863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50" y="600075"/>
            <a:ext cx="10888753" cy="1455738"/>
          </a:xfrm>
        </p:spPr>
        <p:txBody>
          <a:bodyPr>
            <a:normAutofit/>
          </a:bodyPr>
          <a:lstStyle/>
          <a:p>
            <a:r>
              <a:rPr lang="en-US" sz="3200"/>
              <a:t>Comparison between Fahrenheit 451 and another book</a:t>
            </a:r>
          </a:p>
        </p:txBody>
      </p:sp>
      <p:sp>
        <p:nvSpPr>
          <p:cNvPr id="3" name="Text Placeholder 2"/>
          <p:cNvSpPr>
            <a:spLocks noGrp="1"/>
          </p:cNvSpPr>
          <p:nvPr>
            <p:ph type="body" idx="1"/>
          </p:nvPr>
        </p:nvSpPr>
        <p:spPr>
          <a:xfrm>
            <a:off x="700525" y="2217738"/>
            <a:ext cx="4982725" cy="576262"/>
          </a:xfrm>
        </p:spPr>
        <p:txBody>
          <a:bodyPr/>
          <a:lstStyle/>
          <a:p>
            <a:r>
              <a:rPr lang="en-US"/>
              <a:t>Fahrenheit 451 </a:t>
            </a:r>
            <a:r>
              <a:rPr lang="en-US" sz="1600">
                <a:latin typeface="STKaiti"/>
                <a:ea typeface="STKaiti"/>
              </a:rPr>
              <a:t>BY RAY BRADBURY</a:t>
            </a:r>
            <a:endParaRPr lang="en-US"/>
          </a:p>
        </p:txBody>
      </p:sp>
      <p:sp>
        <p:nvSpPr>
          <p:cNvPr id="4" name="Content Placeholder 3"/>
          <p:cNvSpPr>
            <a:spLocks noGrp="1"/>
          </p:cNvSpPr>
          <p:nvPr>
            <p:ph sz="half" idx="2"/>
          </p:nvPr>
        </p:nvSpPr>
        <p:spPr>
          <a:xfrm>
            <a:off x="685800" y="2870200"/>
            <a:ext cx="4997450" cy="1314684"/>
          </a:xfrm>
        </p:spPr>
        <p:txBody>
          <a:bodyPr>
            <a:normAutofit fontScale="92500" lnSpcReduction="10000"/>
          </a:bodyPr>
          <a:lstStyle/>
          <a:p>
            <a:r>
              <a:rPr lang="en-US" sz="2000" dirty="0">
                <a:latin typeface="Bradley Hand ITC" panose="03070402050302030203" pitchFamily="66" charset="0"/>
              </a:rPr>
              <a:t>Fahrenheit 451 is a sci-fi set in the future </a:t>
            </a:r>
          </a:p>
          <a:p>
            <a:pPr>
              <a:buClr>
                <a:srgbClr val="FFFFFF"/>
              </a:buClr>
            </a:pPr>
            <a:r>
              <a:rPr lang="en-US" sz="2000" dirty="0">
                <a:latin typeface="Bradley Hand ITC" panose="03070402050302030203" pitchFamily="66" charset="0"/>
              </a:rPr>
              <a:t>The main characters of the book are adults </a:t>
            </a:r>
          </a:p>
          <a:p>
            <a:pPr>
              <a:buClr>
                <a:srgbClr val="FFFFFF"/>
              </a:buClr>
            </a:pPr>
            <a:r>
              <a:rPr lang="en-US" sz="2000" dirty="0">
                <a:latin typeface="Bradley Hand ITC" panose="03070402050302030203" pitchFamily="66" charset="0"/>
              </a:rPr>
              <a:t>All literature is illegal </a:t>
            </a:r>
            <a:r>
              <a:rPr lang="en-US" sz="2000" dirty="0"/>
              <a:t> </a:t>
            </a:r>
          </a:p>
          <a:p>
            <a:pPr>
              <a:buClr>
                <a:srgbClr val="FFFFFF"/>
              </a:buClr>
            </a:pPr>
            <a:endParaRPr lang="en-US" sz="2000" dirty="0"/>
          </a:p>
          <a:p>
            <a:pPr>
              <a:buClr>
                <a:srgbClr val="FFFFFF"/>
              </a:buClr>
            </a:pPr>
            <a:endParaRPr lang="en-US" sz="2000" dirty="0"/>
          </a:p>
        </p:txBody>
      </p:sp>
      <p:sp>
        <p:nvSpPr>
          <p:cNvPr id="5" name="Text Placeholder 4"/>
          <p:cNvSpPr>
            <a:spLocks noGrp="1"/>
          </p:cNvSpPr>
          <p:nvPr>
            <p:ph type="body" sz="quarter" idx="3"/>
          </p:nvPr>
        </p:nvSpPr>
        <p:spPr>
          <a:xfrm>
            <a:off x="6096000" y="2227263"/>
            <a:ext cx="4995516" cy="576262"/>
          </a:xfrm>
        </p:spPr>
        <p:txBody>
          <a:bodyPr/>
          <a:lstStyle/>
          <a:p>
            <a:r>
              <a:rPr lang="en-US"/>
              <a:t>Strange Truth </a:t>
            </a:r>
            <a:r>
              <a:rPr lang="en-US" sz="1600">
                <a:latin typeface="STKaiti"/>
                <a:ea typeface="STKaiti"/>
              </a:rPr>
              <a:t>BY MAGGIE THRASHER</a:t>
            </a:r>
            <a:endParaRPr lang="en-US"/>
          </a:p>
        </p:txBody>
      </p:sp>
      <p:sp>
        <p:nvSpPr>
          <p:cNvPr id="6" name="Content Placeholder 5"/>
          <p:cNvSpPr>
            <a:spLocks noGrp="1"/>
          </p:cNvSpPr>
          <p:nvPr>
            <p:ph sz="quarter" idx="4"/>
          </p:nvPr>
        </p:nvSpPr>
        <p:spPr>
          <a:xfrm>
            <a:off x="5934075" y="2870199"/>
            <a:ext cx="5278667" cy="2063751"/>
          </a:xfrm>
        </p:spPr>
        <p:txBody>
          <a:bodyPr>
            <a:normAutofit/>
          </a:bodyPr>
          <a:lstStyle/>
          <a:p>
            <a:r>
              <a:rPr lang="en-US" sz="2000" dirty="0" smtClean="0">
                <a:latin typeface="Bradley Hand ITC" panose="03070402050302030203" pitchFamily="66" charset="0"/>
              </a:rPr>
              <a:t>Strange truth is a mystery set in the future</a:t>
            </a:r>
            <a:r>
              <a:rPr lang="en-US" sz="2900" dirty="0" smtClean="0"/>
              <a:t> </a:t>
            </a:r>
            <a:endParaRPr lang="en-US" sz="2900" dirty="0"/>
          </a:p>
          <a:p>
            <a:pPr>
              <a:buClr>
                <a:srgbClr val="FFFFFF"/>
              </a:buClr>
            </a:pPr>
            <a:r>
              <a:rPr lang="en-US" sz="2000" dirty="0" smtClean="0">
                <a:latin typeface="Bradley Hand ITC" panose="03070402050302030203" pitchFamily="66" charset="0"/>
              </a:rPr>
              <a:t>The main characters are teenagers</a:t>
            </a:r>
            <a:r>
              <a:rPr lang="en-US" sz="2900" dirty="0"/>
              <a:t> </a:t>
            </a:r>
          </a:p>
          <a:p>
            <a:pPr>
              <a:buClr>
                <a:srgbClr val="FFFFFF"/>
              </a:buClr>
            </a:pPr>
            <a:r>
              <a:rPr lang="en-US" sz="2000" dirty="0" smtClean="0">
                <a:latin typeface="Bradley Hand ITC" panose="03070402050302030203" pitchFamily="66" charset="0"/>
              </a:rPr>
              <a:t>Literature is legal</a:t>
            </a:r>
            <a:endParaRPr lang="en-US" sz="2200" dirty="0">
              <a:latin typeface="Bradley Hand ITC" panose="03070402050302030203" pitchFamily="66" charset="0"/>
            </a:endParaRPr>
          </a:p>
          <a:p>
            <a:pPr>
              <a:buClr>
                <a:srgbClr val="FFFFFF"/>
              </a:buClr>
            </a:pPr>
            <a:endParaRPr lang="en-US" dirty="0"/>
          </a:p>
        </p:txBody>
      </p:sp>
      <p:sp>
        <p:nvSpPr>
          <p:cNvPr id="7" name="TextBox 6"/>
          <p:cNvSpPr txBox="1"/>
          <p:nvPr/>
        </p:nvSpPr>
        <p:spPr>
          <a:xfrm>
            <a:off x="4181475" y="4933950"/>
            <a:ext cx="5248293" cy="129266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SIMILARITIES </a:t>
            </a:r>
          </a:p>
          <a:p>
            <a:pPr algn="ctr"/>
            <a:r>
              <a:rPr lang="en-US" sz="2000" dirty="0">
                <a:latin typeface="Bradley Hand ITC" panose="03070402050302030203" pitchFamily="66" charset="0"/>
              </a:rPr>
              <a:t>The main characters are observant </a:t>
            </a:r>
          </a:p>
          <a:p>
            <a:pPr algn="ctr"/>
            <a:r>
              <a:rPr lang="en-US" sz="2000" dirty="0">
                <a:latin typeface="Bradley Hand ITC" panose="03070402050302030203" pitchFamily="66" charset="0"/>
              </a:rPr>
              <a:t>They want to solve a problem </a:t>
            </a:r>
          </a:p>
          <a:p>
            <a:pPr algn="ctr"/>
            <a:r>
              <a:rPr lang="en-US" sz="2000" dirty="0">
                <a:latin typeface="Bradley Hand ITC" panose="03070402050302030203" pitchFamily="66" charset="0"/>
              </a:rPr>
              <a:t>They have ordeals they don't want to face</a:t>
            </a:r>
          </a:p>
        </p:txBody>
      </p:sp>
    </p:spTree>
    <p:extLst>
      <p:ext uri="{BB962C8B-B14F-4D97-AF65-F5344CB8AC3E}">
        <p14:creationId xmlns:p14="http://schemas.microsoft.com/office/powerpoint/2010/main" val="50011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adley Hand ITC" panose="03070402050302030203" pitchFamily="66" charset="0"/>
              </a:rPr>
              <a:t>Most Impactful signpost</a:t>
            </a:r>
          </a:p>
        </p:txBody>
      </p:sp>
      <p:sp>
        <p:nvSpPr>
          <p:cNvPr id="3" name="Content Placeholder 2"/>
          <p:cNvSpPr>
            <a:spLocks noGrp="1"/>
          </p:cNvSpPr>
          <p:nvPr>
            <p:ph idx="1"/>
          </p:nvPr>
        </p:nvSpPr>
        <p:spPr/>
        <p:txBody>
          <a:bodyPr/>
          <a:lstStyle/>
          <a:p>
            <a:pPr marL="0" indent="0">
              <a:buNone/>
            </a:pPr>
            <a:r>
              <a:rPr lang="en-US" sz="2400">
                <a:latin typeface="Bradley Hand ITC" panose="03070402050302030203" pitchFamily="66" charset="0"/>
              </a:rPr>
              <a:t>The most impactful signpost was when Montag asked " What am I going to do now ? " after he killed Captain Beatty and 2 others and was being chased to death by the "hound". This question made me wonder what Montag was going to do in these moments, and whether he was going to live and escape the hound, or he was going to die a hero for literature. </a:t>
            </a:r>
            <a:endParaRPr lang="en-US">
              <a:latin typeface="Bradley Hand ITC" panose="03070402050302030203" pitchFamily="66" charset="0"/>
            </a:endParaRPr>
          </a:p>
        </p:txBody>
      </p:sp>
    </p:spTree>
    <p:extLst>
      <p:ext uri="{BB962C8B-B14F-4D97-AF65-F5344CB8AC3E}">
        <p14:creationId xmlns:p14="http://schemas.microsoft.com/office/powerpoint/2010/main" val="3851736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adley Hand ITC" panose="03070402050302030203" pitchFamily="66" charset="0"/>
              </a:rPr>
              <a:t>                   Conclusion</a:t>
            </a:r>
          </a:p>
        </p:txBody>
      </p:sp>
      <p:sp>
        <p:nvSpPr>
          <p:cNvPr id="3" name="Content Placeholder 2"/>
          <p:cNvSpPr>
            <a:spLocks noGrp="1"/>
          </p:cNvSpPr>
          <p:nvPr>
            <p:ph idx="1"/>
          </p:nvPr>
        </p:nvSpPr>
        <p:spPr>
          <a:xfrm>
            <a:off x="685801" y="2142067"/>
            <a:ext cx="10131425" cy="4374847"/>
          </a:xfrm>
        </p:spPr>
        <p:txBody>
          <a:bodyPr>
            <a:normAutofit/>
          </a:bodyPr>
          <a:lstStyle/>
          <a:p>
            <a:pPr marL="0" indent="0">
              <a:buNone/>
            </a:pPr>
            <a:r>
              <a:rPr lang="en-US" sz="2400" dirty="0" smtClean="0">
                <a:latin typeface="Bradley Hand ITC" panose="03070402050302030203" pitchFamily="66" charset="0"/>
              </a:rPr>
              <a:t>The most memorable aspect of this novel for me was the emotional hardships faced by the characters. It shows that the author himself has been through these times where it’s hard to get up in the morning and you have an in – depth surreal feeling while reading these parts. This novel is important because it shows that it’s ok to stand out and be an individual person. Guy shows this at many points in the story because he truly wants to enjoy literature in a society where you have to conform in order to survive. I would recommend this book to someone who likes action books, but also understands that life isn’t easy for everyone, and that you have to be aware of people’s actions and emotions. </a:t>
            </a:r>
            <a:endParaRPr lang="en-US" sz="2400" dirty="0">
              <a:latin typeface="Bradley Hand ITC" panose="03070402050302030203" pitchFamily="66" charset="0"/>
            </a:endParaRPr>
          </a:p>
        </p:txBody>
      </p:sp>
    </p:spTree>
    <p:extLst>
      <p:ext uri="{BB962C8B-B14F-4D97-AF65-F5344CB8AC3E}">
        <p14:creationId xmlns:p14="http://schemas.microsoft.com/office/powerpoint/2010/main" val="382607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latin typeface="Bradley Hand ITC" panose="03070402050302030203" pitchFamily="66" charset="0"/>
              </a:rPr>
              <a:t>summary</a:t>
            </a:r>
          </a:p>
        </p:txBody>
      </p:sp>
      <p:sp>
        <p:nvSpPr>
          <p:cNvPr id="3" name="Content Placeholder 2"/>
          <p:cNvSpPr>
            <a:spLocks noGrp="1"/>
          </p:cNvSpPr>
          <p:nvPr>
            <p:ph idx="1"/>
          </p:nvPr>
        </p:nvSpPr>
        <p:spPr>
          <a:xfrm>
            <a:off x="685801" y="1611086"/>
            <a:ext cx="11332028" cy="5011783"/>
          </a:xfrm>
        </p:spPr>
        <p:txBody>
          <a:bodyPr>
            <a:noAutofit/>
          </a:bodyPr>
          <a:lstStyle/>
          <a:p>
            <a:pPr marL="0" indent="0">
              <a:buNone/>
            </a:pPr>
            <a:r>
              <a:rPr lang="en-US" sz="2600">
                <a:latin typeface="Bradley Hand ITC" panose="03070402050302030203" pitchFamily="66" charset="0"/>
              </a:rPr>
              <a:t>Fahrenheit 451 is a book about Guy Montag, a fireman in a bleak, dystopian future where books are illegal. His job requires him to burn any printed literature, and the house that contains them. One night , when he is walking home, he meets Clarisse, his quirky neighbor who teaches him about the past. With this information, and the guilt he has after burning an old woman with her books, he decides to read. He shows Mildred his books and goes to the old professor Faber and talks to him about re-printing books. Shortly after this, He receives a bug radio where Faber can listen to what happens to Montag. Montag’s house is burned, which results in him killing three people and becoming a fugitive. He wanders into the woods and meets a group of fugitives who have the same mission as him. The city is flattened with three bombs, leaving him and the fugitives to rebuild. </a:t>
            </a:r>
          </a:p>
        </p:txBody>
      </p:sp>
    </p:spTree>
    <p:extLst>
      <p:ext uri="{BB962C8B-B14F-4D97-AF65-F5344CB8AC3E}">
        <p14:creationId xmlns:p14="http://schemas.microsoft.com/office/powerpoint/2010/main" val="1294269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5945778" y="880015"/>
            <a:ext cx="2957113" cy="3212822"/>
          </a:xfrm>
          <a:custGeom>
            <a:avLst/>
            <a:gdLst>
              <a:gd name="connsiteX0" fmla="*/ 0 w 537028"/>
              <a:gd name="connsiteY0" fmla="*/ 0 h 348343"/>
              <a:gd name="connsiteX1" fmla="*/ 537028 w 537028"/>
              <a:gd name="connsiteY1" fmla="*/ 348343 h 348343"/>
            </a:gdLst>
            <a:ahLst/>
            <a:cxnLst>
              <a:cxn ang="0">
                <a:pos x="connsiteX0" y="connsiteY0"/>
              </a:cxn>
              <a:cxn ang="0">
                <a:pos x="connsiteX1" y="connsiteY1"/>
              </a:cxn>
            </a:cxnLst>
            <a:rect l="l" t="t" r="r" b="b"/>
            <a:pathLst>
              <a:path w="537028" h="348343">
                <a:moveTo>
                  <a:pt x="0" y="0"/>
                </a:moveTo>
                <a:lnTo>
                  <a:pt x="537028" y="348343"/>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2" name="Straight Connector 11"/>
          <p:cNvCxnSpPr/>
          <p:nvPr/>
        </p:nvCxnSpPr>
        <p:spPr>
          <a:xfrm>
            <a:off x="773797" y="3710301"/>
            <a:ext cx="2975429"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a:off x="3681547" y="880015"/>
            <a:ext cx="2264231" cy="2830286"/>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2161722" y="2799213"/>
            <a:ext cx="2267856" cy="14513"/>
          </a:xfrm>
          <a:prstGeom prst="line">
            <a:avLst/>
          </a:prstGeom>
        </p:spPr>
        <p:style>
          <a:lnRef idx="1">
            <a:schemeClr val="dk1"/>
          </a:lnRef>
          <a:fillRef idx="0">
            <a:schemeClr val="dk1"/>
          </a:fillRef>
          <a:effectRef idx="0">
            <a:schemeClr val="dk1"/>
          </a:effectRef>
          <a:fontRef idx="minor">
            <a:schemeClr val="tx1"/>
          </a:fontRef>
        </p:style>
      </p:cxnSp>
      <p:cxnSp>
        <p:nvCxnSpPr>
          <p:cNvPr id="2" name="Straight Arrow Connector 1"/>
          <p:cNvCxnSpPr/>
          <p:nvPr/>
        </p:nvCxnSpPr>
        <p:spPr>
          <a:xfrm>
            <a:off x="3611999" y="1606577"/>
            <a:ext cx="1663453" cy="32181"/>
          </a:xfrm>
          <a:prstGeom prst="straightConnector1">
            <a:avLst/>
          </a:prstGeom>
        </p:spPr>
        <p:style>
          <a:lnRef idx="1">
            <a:schemeClr val="dk1"/>
          </a:lnRef>
          <a:fillRef idx="0">
            <a:schemeClr val="dk1"/>
          </a:fillRef>
          <a:effectRef idx="0">
            <a:schemeClr val="dk1"/>
          </a:effectRef>
          <a:fontRef idx="minor">
            <a:schemeClr val="tx1"/>
          </a:fontRef>
        </p:style>
      </p:cxnSp>
      <p:cxnSp>
        <p:nvCxnSpPr>
          <p:cNvPr id="3" name="Straight Arrow Connector 2"/>
          <p:cNvCxnSpPr/>
          <p:nvPr/>
        </p:nvCxnSpPr>
        <p:spPr>
          <a:xfrm>
            <a:off x="6854899" y="1728186"/>
            <a:ext cx="1879846" cy="15537"/>
          </a:xfrm>
          <a:prstGeom prst="straightConnector1">
            <a:avLst/>
          </a:prstGeom>
        </p:spPr>
        <p:style>
          <a:lnRef idx="1">
            <a:schemeClr val="dk1"/>
          </a:lnRef>
          <a:fillRef idx="0">
            <a:schemeClr val="dk1"/>
          </a:fillRef>
          <a:effectRef idx="0">
            <a:schemeClr val="dk1"/>
          </a:effectRef>
          <a:fontRef idx="minor">
            <a:schemeClr val="tx1"/>
          </a:fontRef>
        </p:style>
      </p:cxnSp>
      <p:cxnSp>
        <p:nvCxnSpPr>
          <p:cNvPr id="4" name="Straight Arrow Connector 3"/>
          <p:cNvCxnSpPr/>
          <p:nvPr/>
        </p:nvCxnSpPr>
        <p:spPr>
          <a:xfrm>
            <a:off x="8210009" y="3332970"/>
            <a:ext cx="2264231" cy="41993"/>
          </a:xfrm>
          <a:prstGeom prst="straightConnector1">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295650" y="4310380"/>
            <a:ext cx="5839734" cy="83099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cap="all">
                <a:solidFill>
                  <a:srgbClr val="FFFFFF"/>
                </a:solidFill>
                <a:latin typeface="Bradley Hand ITC"/>
              </a:rPr>
              <a:t>plot</a:t>
            </a:r>
            <a:r>
              <a:rPr lang="en-US" sz="4800" cap="all">
                <a:latin typeface="Bradley Hand ITC"/>
              </a:rPr>
              <a:t> diagram</a:t>
            </a:r>
            <a:endParaRPr lang="en-US" sz="4800">
              <a:latin typeface="Bradley Hand ITC"/>
            </a:endParaRPr>
          </a:p>
        </p:txBody>
      </p:sp>
      <p:sp>
        <p:nvSpPr>
          <p:cNvPr id="7" name="TextBox 6"/>
          <p:cNvSpPr txBox="1"/>
          <p:nvPr/>
        </p:nvSpPr>
        <p:spPr>
          <a:xfrm>
            <a:off x="671460" y="3130238"/>
            <a:ext cx="3180104" cy="338554"/>
          </a:xfrm>
          <a:prstGeom prst="rect">
            <a:avLst/>
          </a:prstGeom>
          <a:noFill/>
        </p:spPr>
        <p:txBody>
          <a:bodyPr wrap="square" rtlCol="0">
            <a:spAutoFit/>
          </a:bodyPr>
          <a:lstStyle/>
          <a:p>
            <a:r>
              <a:rPr lang="en-US" sz="1600">
                <a:latin typeface="Bradley Hand ITC" panose="03070402050302030203" pitchFamily="66" charset="0"/>
              </a:rPr>
              <a:t>Guy is a fireman who burns books</a:t>
            </a:r>
          </a:p>
        </p:txBody>
      </p:sp>
      <p:sp>
        <p:nvSpPr>
          <p:cNvPr id="8" name="TextBox 7"/>
          <p:cNvSpPr txBox="1"/>
          <p:nvPr/>
        </p:nvSpPr>
        <p:spPr>
          <a:xfrm>
            <a:off x="2405959" y="1754760"/>
            <a:ext cx="2407704" cy="830997"/>
          </a:xfrm>
          <a:prstGeom prst="rect">
            <a:avLst/>
          </a:prstGeom>
          <a:noFill/>
        </p:spPr>
        <p:txBody>
          <a:bodyPr wrap="square" rtlCol="0">
            <a:spAutoFit/>
          </a:bodyPr>
          <a:lstStyle/>
          <a:p>
            <a:r>
              <a:rPr lang="en-US" sz="1600">
                <a:latin typeface="Bradley Hand ITC" panose="03070402050302030203" pitchFamily="66" charset="0"/>
              </a:rPr>
              <a:t>He burns an old lady with her house and has an epiphany </a:t>
            </a:r>
          </a:p>
        </p:txBody>
      </p:sp>
      <p:sp>
        <p:nvSpPr>
          <p:cNvPr id="9" name="TextBox 8"/>
          <p:cNvSpPr txBox="1"/>
          <p:nvPr/>
        </p:nvSpPr>
        <p:spPr>
          <a:xfrm>
            <a:off x="3694142" y="560863"/>
            <a:ext cx="1662284" cy="1077218"/>
          </a:xfrm>
          <a:prstGeom prst="rect">
            <a:avLst/>
          </a:prstGeom>
          <a:noFill/>
        </p:spPr>
        <p:txBody>
          <a:bodyPr wrap="square" rtlCol="0">
            <a:spAutoFit/>
          </a:bodyPr>
          <a:lstStyle/>
          <a:p>
            <a:r>
              <a:rPr lang="en-US" sz="1600">
                <a:latin typeface="Bradley Hand ITC" panose="03070402050302030203" pitchFamily="66" charset="0"/>
              </a:rPr>
              <a:t>He goes to Faber’s house and receives  the “bug” </a:t>
            </a:r>
          </a:p>
        </p:txBody>
      </p:sp>
      <p:sp>
        <p:nvSpPr>
          <p:cNvPr id="11" name="TextBox 10"/>
          <p:cNvSpPr txBox="1"/>
          <p:nvPr/>
        </p:nvSpPr>
        <p:spPr>
          <a:xfrm>
            <a:off x="5084619" y="217100"/>
            <a:ext cx="1983578" cy="584775"/>
          </a:xfrm>
          <a:prstGeom prst="rect">
            <a:avLst/>
          </a:prstGeom>
          <a:noFill/>
        </p:spPr>
        <p:txBody>
          <a:bodyPr wrap="square" rtlCol="0">
            <a:spAutoFit/>
          </a:bodyPr>
          <a:lstStyle/>
          <a:p>
            <a:r>
              <a:rPr lang="en-US" sz="1600">
                <a:latin typeface="Bradley Hand ITC" panose="03070402050302030203" pitchFamily="66" charset="0"/>
              </a:rPr>
              <a:t>His house is burned and he kills 3 people</a:t>
            </a:r>
          </a:p>
        </p:txBody>
      </p:sp>
      <p:sp>
        <p:nvSpPr>
          <p:cNvPr id="14" name="TextBox 13"/>
          <p:cNvSpPr txBox="1"/>
          <p:nvPr/>
        </p:nvSpPr>
        <p:spPr>
          <a:xfrm>
            <a:off x="7089358" y="750103"/>
            <a:ext cx="1666548" cy="1107996"/>
          </a:xfrm>
          <a:prstGeom prst="rect">
            <a:avLst/>
          </a:prstGeom>
          <a:noFill/>
        </p:spPr>
        <p:txBody>
          <a:bodyPr wrap="square" rtlCol="0">
            <a:spAutoFit/>
          </a:bodyPr>
          <a:lstStyle/>
          <a:p>
            <a:r>
              <a:rPr lang="en-US">
                <a:latin typeface="Bradley Hand ITC" panose="03070402050302030203" pitchFamily="66" charset="0"/>
              </a:rPr>
              <a:t>H</a:t>
            </a:r>
            <a:r>
              <a:rPr lang="en-US" sz="1600">
                <a:latin typeface="Bradley Hand ITC" panose="03070402050302030203" pitchFamily="66" charset="0"/>
              </a:rPr>
              <a:t>e escapes into the woods and meets the group of professors</a:t>
            </a:r>
            <a:endParaRPr lang="en-US"/>
          </a:p>
        </p:txBody>
      </p:sp>
      <p:sp>
        <p:nvSpPr>
          <p:cNvPr id="18" name="TextBox 17"/>
          <p:cNvSpPr txBox="1"/>
          <p:nvPr/>
        </p:nvSpPr>
        <p:spPr>
          <a:xfrm>
            <a:off x="8360127" y="2141799"/>
            <a:ext cx="2264231" cy="1077218"/>
          </a:xfrm>
          <a:prstGeom prst="rect">
            <a:avLst/>
          </a:prstGeom>
          <a:noFill/>
        </p:spPr>
        <p:txBody>
          <a:bodyPr wrap="square" rtlCol="0">
            <a:spAutoFit/>
          </a:bodyPr>
          <a:lstStyle/>
          <a:p>
            <a:r>
              <a:rPr lang="en-US" sz="1600">
                <a:latin typeface="Bradley Hand ITC" panose="03070402050302030203" pitchFamily="66" charset="0"/>
              </a:rPr>
              <a:t>The city is bombed and Montag and the professors are left to rebuild it</a:t>
            </a:r>
          </a:p>
        </p:txBody>
      </p:sp>
    </p:spTree>
    <p:extLst>
      <p:ext uri="{BB962C8B-B14F-4D97-AF65-F5344CB8AC3E}">
        <p14:creationId xmlns:p14="http://schemas.microsoft.com/office/powerpoint/2010/main" val="119806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lgn="r"/>
            <a:r>
              <a:rPr lang="en-US">
                <a:latin typeface="+mj-ea"/>
                <a:cs typeface="+mj-ea"/>
              </a:rPr>
              <a:t/>
            </a:r>
            <a:br>
              <a:rPr lang="en-US">
                <a:latin typeface="+mj-ea"/>
                <a:cs typeface="+mj-ea"/>
              </a:rPr>
            </a:br>
            <a:r>
              <a:rPr lang="en-US">
                <a:latin typeface="+mj-ea"/>
                <a:cs typeface="+mj-ea"/>
              </a:rPr>
              <a:t/>
            </a:r>
            <a:br>
              <a:rPr lang="en-US">
                <a:latin typeface="+mj-ea"/>
                <a:cs typeface="+mj-ea"/>
              </a:rPr>
            </a:br>
            <a:r>
              <a:rPr lang="en-US">
                <a:latin typeface="+mj-ea"/>
                <a:cs typeface="+mj-ea"/>
              </a:rPr>
              <a:t/>
            </a:r>
            <a:br>
              <a:rPr lang="en-US">
                <a:latin typeface="+mj-ea"/>
                <a:cs typeface="+mj-ea"/>
              </a:rPr>
            </a:br>
            <a:r>
              <a:rPr lang="en-US">
                <a:latin typeface="+mj-ea"/>
                <a:cs typeface="+mj-ea"/>
              </a:rPr>
              <a:t/>
            </a:r>
            <a:br>
              <a:rPr lang="en-US">
                <a:latin typeface="+mj-ea"/>
                <a:cs typeface="+mj-ea"/>
              </a:rPr>
            </a:br>
            <a:r>
              <a:rPr lang="en-US">
                <a:latin typeface="Bradley Hand ITC" panose="03070402050302030203" pitchFamily="66" charset="0"/>
                <a:cs typeface="+mj-ea"/>
              </a:rPr>
              <a:t/>
            </a:r>
            <a:br>
              <a:rPr lang="en-US">
                <a:latin typeface="Bradley Hand ITC" panose="03070402050302030203" pitchFamily="66" charset="0"/>
                <a:cs typeface="+mj-ea"/>
              </a:rPr>
            </a:br>
            <a:r>
              <a:rPr lang="en-US" sz="6000">
                <a:latin typeface="Bradley Hand ITC" panose="03070402050302030203" pitchFamily="66" charset="0"/>
                <a:cs typeface="+mj-ea"/>
              </a:rPr>
              <a:t>Setting and tone</a:t>
            </a:r>
            <a:r>
              <a:rPr lang="en-US">
                <a:latin typeface="+mj-ea"/>
                <a:cs typeface="+mj-ea"/>
              </a:rPr>
              <a:t/>
            </a:r>
            <a:br>
              <a:rPr lang="en-US">
                <a:latin typeface="+mj-ea"/>
                <a:cs typeface="+mj-ea"/>
              </a:rPr>
            </a:br>
            <a:r>
              <a:rPr lang="en-US" sz="6000">
                <a:latin typeface="+mj-ea"/>
                <a:cs typeface="+mj-ea"/>
              </a:rPr>
              <a:t> </a:t>
            </a:r>
            <a:r>
              <a:rPr lang="en-US">
                <a:latin typeface="+mj-ea"/>
                <a:cs typeface="+mj-ea"/>
              </a:rPr>
              <a:t/>
            </a:r>
            <a:br>
              <a:rPr lang="en-US">
                <a:latin typeface="+mj-ea"/>
                <a:cs typeface="+mj-ea"/>
              </a:rPr>
            </a:br>
            <a:r>
              <a:rPr lang="en-US">
                <a:latin typeface="+mj-ea"/>
                <a:cs typeface="+mj-ea"/>
              </a:rPr>
              <a:t/>
            </a:r>
            <a:br>
              <a:rPr lang="en-US">
                <a:latin typeface="+mj-ea"/>
                <a:cs typeface="+mj-ea"/>
              </a:rPr>
            </a:br>
            <a:r>
              <a:rPr lang="en-US">
                <a:latin typeface="+mj-ea"/>
                <a:cs typeface="+mj-ea"/>
              </a:rPr>
              <a:t/>
            </a:r>
            <a:br>
              <a:rPr lang="en-US">
                <a:latin typeface="+mj-ea"/>
                <a:cs typeface="+mj-ea"/>
              </a:rPr>
            </a:br>
            <a:endParaRPr lang="en-US"/>
          </a:p>
        </p:txBody>
      </p:sp>
      <p:sp>
        <p:nvSpPr>
          <p:cNvPr id="5" name="Content Placeholder 4"/>
          <p:cNvSpPr>
            <a:spLocks noGrp="1"/>
          </p:cNvSpPr>
          <p:nvPr>
            <p:ph idx="1"/>
          </p:nvPr>
        </p:nvSpPr>
        <p:spPr/>
        <p:txBody>
          <a:bodyPr/>
          <a:lstStyle/>
          <a:p>
            <a:r>
              <a:rPr lang="en-US" sz="2400">
                <a:latin typeface="Bradley Hand ITC" panose="03070402050302030203" pitchFamily="66" charset="0"/>
              </a:rPr>
              <a:t>Fahrenheit 451 is set in 2053 , in a populous city somewhere in the US. The story mostly takes place in Montag's house, the fire station, Faber's house, and the woods.  The tone of the book is dark, but when Montag decides to read. There are also hints of Mystery, and there is Action, Especially when Montag is being chased by the hound. </a:t>
            </a:r>
            <a:endParaRPr lang="en-US">
              <a:latin typeface="Bradley Hand ITC" panose="03070402050302030203" pitchFamily="66" charset="0"/>
            </a:endParaRPr>
          </a:p>
        </p:txBody>
      </p:sp>
    </p:spTree>
    <p:extLst>
      <p:ext uri="{BB962C8B-B14F-4D97-AF65-F5344CB8AC3E}">
        <p14:creationId xmlns:p14="http://schemas.microsoft.com/office/powerpoint/2010/main" val="336021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63" y="552450"/>
            <a:ext cx="11022013" cy="1001274"/>
          </a:xfrm>
        </p:spPr>
        <p:txBody>
          <a:bodyPr>
            <a:normAutofit/>
          </a:bodyPr>
          <a:lstStyle/>
          <a:p>
            <a:r>
              <a:rPr lang="en-US" sz="4000">
                <a:latin typeface="Bradley Hand ITC" panose="03070402050302030203" pitchFamily="66" charset="0"/>
              </a:rPr>
              <a:t>CHARACTER TRAITS, INFLUENCES, AND POV</a:t>
            </a:r>
          </a:p>
        </p:txBody>
      </p:sp>
      <p:sp>
        <p:nvSpPr>
          <p:cNvPr id="3" name="Content Placeholder 2"/>
          <p:cNvSpPr>
            <a:spLocks noGrp="1"/>
          </p:cNvSpPr>
          <p:nvPr>
            <p:ph idx="1"/>
          </p:nvPr>
        </p:nvSpPr>
        <p:spPr>
          <a:xfrm>
            <a:off x="493486" y="1553725"/>
            <a:ext cx="10323739" cy="5236014"/>
          </a:xfrm>
        </p:spPr>
        <p:txBody>
          <a:bodyPr>
            <a:normAutofit lnSpcReduction="10000"/>
          </a:bodyPr>
          <a:lstStyle/>
          <a:p>
            <a:pPr marL="0" indent="0">
              <a:buNone/>
            </a:pPr>
            <a:r>
              <a:rPr lang="en-US" sz="2400" dirty="0">
                <a:latin typeface="Bradley Hand ITC" panose="03070402050302030203" pitchFamily="66" charset="0"/>
              </a:rPr>
              <a:t>Montag's character traits are bold, elusive, and distorted. The would he lives in has twisted his sense of person and imagination, so his personality isn't very colorful. He is majorly influenced by Captain Beatty, who is two faced and is not in the best interest of Montag. Professor Faber starts teaching him several years before the book is set, and gives him a zest for learning and life. Clarisse, a minor character who makes a big difference, talks to Montag about how life was in the past. </a:t>
            </a:r>
          </a:p>
          <a:p>
            <a:pPr marL="0" indent="0">
              <a:buNone/>
            </a:pPr>
            <a:r>
              <a:rPr lang="en-US" sz="2400" dirty="0">
                <a:latin typeface="Bradley Hand ITC" panose="03070402050302030203" pitchFamily="66" charset="0"/>
              </a:rPr>
              <a:t>Professor Faber is wise, knowledgeable, and also bold. Faber is influenced to be bold by Montag and his old job as a literature professor majorly influences his decisions. </a:t>
            </a:r>
          </a:p>
          <a:p>
            <a:pPr marL="0" indent="0">
              <a:buNone/>
            </a:pPr>
            <a:r>
              <a:rPr lang="en-US" sz="2400" dirty="0">
                <a:latin typeface="Bradley Hand ITC" panose="03070402050302030203" pitchFamily="66" charset="0"/>
              </a:rPr>
              <a:t>Beatty is dishonorable, corrupt, and pessimistic. He is influenced by the society around him, which is corrupt in itself. His past as a firefighter and being exposed to years of war also took a toll.   </a:t>
            </a:r>
          </a:p>
          <a:p>
            <a:pPr marL="0" indent="0">
              <a:buNone/>
            </a:pPr>
            <a:r>
              <a:rPr lang="en-US" sz="2400" dirty="0">
                <a:latin typeface="Bradley Hand ITC" panose="03070402050302030203" pitchFamily="66" charset="0"/>
              </a:rPr>
              <a:t>The book is told in 3rd person POV</a:t>
            </a:r>
            <a:r>
              <a:rPr lang="en-US" sz="2400" dirty="0"/>
              <a:t>.      </a:t>
            </a:r>
            <a:endParaRPr lang="en-US" dirty="0"/>
          </a:p>
          <a:p>
            <a:pPr marL="0" indent="0">
              <a:buNone/>
            </a:pPr>
            <a:endParaRPr lang="en-US" sz="2400" dirty="0"/>
          </a:p>
        </p:txBody>
      </p:sp>
    </p:spTree>
    <p:extLst>
      <p:ext uri="{BB962C8B-B14F-4D97-AF65-F5344CB8AC3E}">
        <p14:creationId xmlns:p14="http://schemas.microsoft.com/office/powerpoint/2010/main" val="427348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a:t>Main conflict </a:t>
            </a:r>
            <a:endParaRPr lang="en-US"/>
          </a:p>
        </p:txBody>
      </p:sp>
      <p:sp>
        <p:nvSpPr>
          <p:cNvPr id="3" name="Content Placeholder 2"/>
          <p:cNvSpPr>
            <a:spLocks noGrp="1"/>
          </p:cNvSpPr>
          <p:nvPr>
            <p:ph idx="1"/>
          </p:nvPr>
        </p:nvSpPr>
        <p:spPr>
          <a:xfrm>
            <a:off x="685801" y="2142067"/>
            <a:ext cx="10131425" cy="4272588"/>
          </a:xfrm>
        </p:spPr>
        <p:txBody>
          <a:bodyPr>
            <a:normAutofit/>
          </a:bodyPr>
          <a:lstStyle/>
          <a:p>
            <a:pPr marL="0" indent="0">
              <a:buNone/>
            </a:pPr>
            <a:r>
              <a:rPr lang="en-US" sz="2400">
                <a:latin typeface="Bradley Hand ITC" panose="03070402050302030203" pitchFamily="66" charset="0"/>
              </a:rPr>
              <a:t>The main conflict of the book is that Guy is interested in literature and reading, but It’s illegal. In the book, the author states , “Mrs. Bowles stood up and glared at Montag. “You see? I knew it, that’s what I wanted to prove! I knew it would happen! I’ve always said, poetry and tears, poetry and suicide and crying and awful feelings, poetry and sickness; all that mush! Now I’ve had it proved to me. You’re nasty, Mr. Montag, you’re nasty!”. On the same page , the text states “”Silly words, silly words, silly awful hurting words,…” . This shows that Montag is interested in literature so he reads poetry, but the  women find it to be disgusting and they want to enforce the law on him.   </a:t>
            </a:r>
          </a:p>
        </p:txBody>
      </p:sp>
    </p:spTree>
    <p:extLst>
      <p:ext uri="{BB962C8B-B14F-4D97-AF65-F5344CB8AC3E}">
        <p14:creationId xmlns:p14="http://schemas.microsoft.com/office/powerpoint/2010/main" val="1442090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Books have the power to change things</a:t>
            </a:r>
          </a:p>
        </p:txBody>
      </p:sp>
      <p:sp>
        <p:nvSpPr>
          <p:cNvPr id="3" name="Content Placeholder 2"/>
          <p:cNvSpPr>
            <a:spLocks noGrp="1"/>
          </p:cNvSpPr>
          <p:nvPr>
            <p:ph idx="1"/>
          </p:nvPr>
        </p:nvSpPr>
        <p:spPr/>
        <p:txBody>
          <a:bodyPr>
            <a:normAutofit/>
          </a:bodyPr>
          <a:lstStyle/>
          <a:p>
            <a:pPr marL="0" indent="0">
              <a:buNone/>
            </a:pPr>
            <a:r>
              <a:rPr lang="en-US" sz="2400">
                <a:latin typeface="Bradley Hand ITC" panose="03070402050302030203" pitchFamily="66" charset="0"/>
              </a:rPr>
              <a:t>The 1</a:t>
            </a:r>
            <a:r>
              <a:rPr lang="en-US" sz="2400" baseline="30000">
                <a:latin typeface="Bradley Hand ITC" panose="03070402050302030203" pitchFamily="66" charset="0"/>
              </a:rPr>
              <a:t>st</a:t>
            </a:r>
            <a:r>
              <a:rPr lang="en-US" sz="2400">
                <a:latin typeface="Bradley Hand ITC" panose="03070402050302030203" pitchFamily="66" charset="0"/>
              </a:rPr>
              <a:t> theme of the book is that books have the power to change things. Montag’s mindset is changed by books and he wants to read books. In the text, the author states, “ A book lit, almost obediently, like a white pigeon, in his hands, wings fluttering. In the dim, wavering light, a page hung open and it was like a snowy feather, the words delicately painted thereon. In all the rush and fervor, Montag only had an instant to read a line, but it blazed in his mind for the next minute as if it stamped there like a fiery steel. “ Time has fallen asleep in the afternoon sunshine.”  </a:t>
            </a:r>
          </a:p>
        </p:txBody>
      </p:sp>
    </p:spTree>
    <p:extLst>
      <p:ext uri="{BB962C8B-B14F-4D97-AF65-F5344CB8AC3E}">
        <p14:creationId xmlns:p14="http://schemas.microsoft.com/office/powerpoint/2010/main" val="408890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Secrets can be too big to keep to yourself</a:t>
            </a:r>
          </a:p>
        </p:txBody>
      </p:sp>
      <p:sp>
        <p:nvSpPr>
          <p:cNvPr id="3" name="Content Placeholder 2"/>
          <p:cNvSpPr>
            <a:spLocks noGrp="1"/>
          </p:cNvSpPr>
          <p:nvPr>
            <p:ph idx="1"/>
          </p:nvPr>
        </p:nvSpPr>
        <p:spPr/>
        <p:txBody>
          <a:bodyPr>
            <a:normAutofit/>
          </a:bodyPr>
          <a:lstStyle/>
          <a:p>
            <a:pPr marL="0" indent="0">
              <a:buNone/>
            </a:pPr>
            <a:r>
              <a:rPr lang="en-US" sz="2400" dirty="0">
                <a:latin typeface="Bradley Hand ITC" panose="03070402050302030203" pitchFamily="66" charset="0"/>
              </a:rPr>
              <a:t>The second theme of Fahrenheit 451 is that some secrets are too big to keep to yourself. For example, after Guy is forced to leave the old woman in her house, he feels an overwhelming guilt and tells Mildred about the 20 or so books he has hidden in the air vent. On page 63, the text states, " Without looking at it he dropped it to the floor. He put his hand back up and took out two books and moved his hand down and dropped the two books to the floor. He kept moving his hand and dropping books, small ones, fairly large ones, yellow, red, green ones. When he was done he looked down upon some twenty books lying at his wife's feet. "</a:t>
            </a:r>
          </a:p>
        </p:txBody>
      </p:sp>
    </p:spTree>
    <p:extLst>
      <p:ext uri="{BB962C8B-B14F-4D97-AF65-F5344CB8AC3E}">
        <p14:creationId xmlns:p14="http://schemas.microsoft.com/office/powerpoint/2010/main" val="1332522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522526" cy="1456267"/>
          </a:xfrm>
        </p:spPr>
        <p:txBody>
          <a:bodyPr/>
          <a:lstStyle/>
          <a:p>
            <a:r>
              <a:rPr lang="en-US"/>
              <a:t>It’s not always the best to fit in with the crowd</a:t>
            </a:r>
          </a:p>
        </p:txBody>
      </p:sp>
      <p:sp>
        <p:nvSpPr>
          <p:cNvPr id="3" name="Content Placeholder 2"/>
          <p:cNvSpPr>
            <a:spLocks noGrp="1"/>
          </p:cNvSpPr>
          <p:nvPr>
            <p:ph idx="1"/>
          </p:nvPr>
        </p:nvSpPr>
        <p:spPr>
          <a:xfrm>
            <a:off x="685801" y="2142067"/>
            <a:ext cx="10383981" cy="3649133"/>
          </a:xfrm>
        </p:spPr>
        <p:txBody>
          <a:bodyPr/>
          <a:lstStyle/>
          <a:p>
            <a:pPr>
              <a:buNone/>
            </a:pPr>
            <a:r>
              <a:rPr lang="en-US" sz="2400" dirty="0">
                <a:latin typeface="Bradley Hand ITC" panose="03070402050302030203" pitchFamily="66" charset="0"/>
              </a:rPr>
              <a:t>The</a:t>
            </a:r>
            <a:r>
              <a:rPr lang="en-US" sz="2400" dirty="0"/>
              <a:t> </a:t>
            </a:r>
            <a:r>
              <a:rPr lang="en-US" sz="2400" dirty="0">
                <a:latin typeface="Bradley Hand ITC" panose="03070402050302030203" pitchFamily="66" charset="0"/>
              </a:rPr>
              <a:t>third theme in this book is that it's not always best to fit in with the crowd. As an example, Clarisse doesn't have friends or go to school because kids her age get in fights and kill each other regularly. In the text it states " I'm afraid of children my own age. They kill each other. Did it always used to be that way? My uncle says no. Six of my friends have been shot in the last year alone. Ten of them died in car wrecks." If Clarisse would have been involved with those people, she could've died. </a:t>
            </a:r>
            <a:r>
              <a:rPr lang="en-US" sz="2400" dirty="0"/>
              <a:t> </a:t>
            </a:r>
          </a:p>
        </p:txBody>
      </p:sp>
    </p:spTree>
    <p:extLst>
      <p:ext uri="{BB962C8B-B14F-4D97-AF65-F5344CB8AC3E}">
        <p14:creationId xmlns:p14="http://schemas.microsoft.com/office/powerpoint/2010/main" val="3687153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otalTime>14</TotalTime>
  <Words>1118</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 Bradley Hand ITC</vt:lpstr>
      <vt:lpstr>Arial</vt:lpstr>
      <vt:lpstr>Bradley Hand ITC</vt:lpstr>
      <vt:lpstr>Calibri</vt:lpstr>
      <vt:lpstr>Calibri Light</vt:lpstr>
      <vt:lpstr>STKaiti</vt:lpstr>
      <vt:lpstr>Celestial</vt:lpstr>
      <vt:lpstr>Fahrenheit 451</vt:lpstr>
      <vt:lpstr>summary</vt:lpstr>
      <vt:lpstr>PowerPoint Presentation</vt:lpstr>
      <vt:lpstr>     Setting and tone     </vt:lpstr>
      <vt:lpstr>CHARACTER TRAITS, INFLUENCES, AND POV</vt:lpstr>
      <vt:lpstr>Main conflict </vt:lpstr>
      <vt:lpstr>Books have the power to change things</vt:lpstr>
      <vt:lpstr>Secrets can be too big to keep to yourself</vt:lpstr>
      <vt:lpstr>It’s not always the best to fit in with the crowd</vt:lpstr>
      <vt:lpstr>Comparison between Fahrenheit 451 and another book</vt:lpstr>
      <vt:lpstr>Most Impactful signpost</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Fahrenheit 451</dc:title>
  <dc:creator>Comparet,Avery</dc:creator>
  <cp:lastModifiedBy>Comparet,Avery</cp:lastModifiedBy>
  <cp:revision>4</cp:revision>
  <dcterms:modified xsi:type="dcterms:W3CDTF">2017-10-20T13:08:48Z</dcterms:modified>
</cp:coreProperties>
</file>